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9"/>
  </p:notesMasterIdLst>
  <p:sldIdLst>
    <p:sldId id="256" r:id="rId4"/>
    <p:sldId id="257" r:id="rId5"/>
    <p:sldId id="258" r:id="rId6"/>
    <p:sldId id="30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4" r:id="rId43"/>
    <p:sldId id="295" r:id="rId44"/>
    <p:sldId id="296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5" autoAdjust="0"/>
  </p:normalViewPr>
  <p:slideViewPr>
    <p:cSldViewPr>
      <p:cViewPr varScale="1">
        <p:scale>
          <a:sx n="105" d="100"/>
          <a:sy n="10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oh:class:213-f10:corei7mountain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4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/>
      <c:surface3DChart>
        <c:wireframe val="0"/>
        <c:ser>
          <c:idx val="0"/>
          <c:order val="0"/>
          <c:tx>
            <c:strRef>
              <c:f>'corei7-mountain-data'!$B$1</c:f>
              <c:strCache>
                <c:ptCount val="1"/>
                <c:pt idx="0">
                  <c:v>64M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'corei7-mountain-data'!$B$2:$B$19</c:f>
              <c:numCache>
                <c:formatCode>General</c:formatCode>
                <c:ptCount val="18"/>
                <c:pt idx="0">
                  <c:v>4029.59</c:v>
                </c:pt>
                <c:pt idx="1">
                  <c:v>2752.75</c:v>
                </c:pt>
                <c:pt idx="2">
                  <c:v>2159.29</c:v>
                </c:pt>
                <c:pt idx="3">
                  <c:v>1710.75</c:v>
                </c:pt>
                <c:pt idx="4">
                  <c:v>1391.48</c:v>
                </c:pt>
                <c:pt idx="5">
                  <c:v>1176.29</c:v>
                </c:pt>
                <c:pt idx="6">
                  <c:v>1015.77</c:v>
                </c:pt>
                <c:pt idx="7">
                  <c:v>890.72</c:v>
                </c:pt>
                <c:pt idx="8">
                  <c:v>845.57</c:v>
                </c:pt>
                <c:pt idx="9">
                  <c:v>805.4599999999994</c:v>
                </c:pt>
                <c:pt idx="10">
                  <c:v>773.78</c:v>
                </c:pt>
                <c:pt idx="11">
                  <c:v>757.9400000000001</c:v>
                </c:pt>
                <c:pt idx="12">
                  <c:v>727.91</c:v>
                </c:pt>
                <c:pt idx="13">
                  <c:v>712.66</c:v>
                </c:pt>
                <c:pt idx="14">
                  <c:v>705.63</c:v>
                </c:pt>
                <c:pt idx="15">
                  <c:v>701.98</c:v>
                </c:pt>
                <c:pt idx="16">
                  <c:v>598.19</c:v>
                </c:pt>
                <c:pt idx="17">
                  <c:v>601.22</c:v>
                </c:pt>
              </c:numCache>
            </c:numRef>
          </c:val>
        </c:ser>
        <c:ser>
          <c:idx val="1"/>
          <c:order val="1"/>
          <c:tx>
            <c:strRef>
              <c:f>'corei7-mountain-data'!$C$1</c:f>
              <c:strCache>
                <c:ptCount val="1"/>
                <c:pt idx="0">
                  <c:v>32M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'corei7-mountain-data'!$C$2:$C$19</c:f>
              <c:numCache>
                <c:formatCode>General</c:formatCode>
                <c:ptCount val="18"/>
                <c:pt idx="0">
                  <c:v>4029.36</c:v>
                </c:pt>
                <c:pt idx="1">
                  <c:v>2752.39</c:v>
                </c:pt>
                <c:pt idx="2">
                  <c:v>2160.62</c:v>
                </c:pt>
                <c:pt idx="3">
                  <c:v>1710.98</c:v>
                </c:pt>
                <c:pt idx="4">
                  <c:v>1391.5</c:v>
                </c:pt>
                <c:pt idx="5">
                  <c:v>1176.54</c:v>
                </c:pt>
                <c:pt idx="6">
                  <c:v>1016.71</c:v>
                </c:pt>
                <c:pt idx="7">
                  <c:v>891.8</c:v>
                </c:pt>
                <c:pt idx="8">
                  <c:v>846.98</c:v>
                </c:pt>
                <c:pt idx="9">
                  <c:v>807.22</c:v>
                </c:pt>
                <c:pt idx="10">
                  <c:v>775.18</c:v>
                </c:pt>
                <c:pt idx="11">
                  <c:v>760.41</c:v>
                </c:pt>
                <c:pt idx="12">
                  <c:v>730.74</c:v>
                </c:pt>
                <c:pt idx="13">
                  <c:v>714.98</c:v>
                </c:pt>
                <c:pt idx="14">
                  <c:v>709.26</c:v>
                </c:pt>
                <c:pt idx="15">
                  <c:v>708.88</c:v>
                </c:pt>
                <c:pt idx="16">
                  <c:v>608.99</c:v>
                </c:pt>
                <c:pt idx="17">
                  <c:v>607.39</c:v>
                </c:pt>
              </c:numCache>
            </c:numRef>
          </c:val>
        </c:ser>
        <c:ser>
          <c:idx val="2"/>
          <c:order val="2"/>
          <c:tx>
            <c:strRef>
              <c:f>'corei7-mountain-data'!$D$1</c:f>
              <c:strCache>
                <c:ptCount val="1"/>
                <c:pt idx="0">
                  <c:v>16M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'corei7-mountain-data'!$D$2:$D$19</c:f>
              <c:numCache>
                <c:formatCode>General</c:formatCode>
                <c:ptCount val="18"/>
                <c:pt idx="0">
                  <c:v>4040.1</c:v>
                </c:pt>
                <c:pt idx="1">
                  <c:v>2788.42</c:v>
                </c:pt>
                <c:pt idx="2">
                  <c:v>2188.92</c:v>
                </c:pt>
                <c:pt idx="3">
                  <c:v>1742.97</c:v>
                </c:pt>
                <c:pt idx="4">
                  <c:v>1421.69</c:v>
                </c:pt>
                <c:pt idx="5">
                  <c:v>1201.31</c:v>
                </c:pt>
                <c:pt idx="6">
                  <c:v>1038.37</c:v>
                </c:pt>
                <c:pt idx="7">
                  <c:v>911.7</c:v>
                </c:pt>
                <c:pt idx="8">
                  <c:v>870.39</c:v>
                </c:pt>
                <c:pt idx="9">
                  <c:v>835.3099999999994</c:v>
                </c:pt>
                <c:pt idx="10">
                  <c:v>809.25</c:v>
                </c:pt>
                <c:pt idx="11">
                  <c:v>798.05</c:v>
                </c:pt>
                <c:pt idx="12">
                  <c:v>780.28</c:v>
                </c:pt>
                <c:pt idx="13">
                  <c:v>778.37</c:v>
                </c:pt>
                <c:pt idx="14">
                  <c:v>787.2</c:v>
                </c:pt>
                <c:pt idx="15">
                  <c:v>744.13</c:v>
                </c:pt>
                <c:pt idx="16">
                  <c:v>633.53</c:v>
                </c:pt>
                <c:pt idx="17">
                  <c:v>608.8599999999993</c:v>
                </c:pt>
              </c:numCache>
            </c:numRef>
          </c:val>
        </c:ser>
        <c:ser>
          <c:idx val="3"/>
          <c:order val="3"/>
          <c:tx>
            <c:strRef>
              <c:f>'corei7-mountain-data'!$E$1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'corei7-mountain-data'!$E$2:$E$19</c:f>
              <c:numCache>
                <c:formatCode>General</c:formatCode>
                <c:ptCount val="18"/>
                <c:pt idx="0">
                  <c:v>4374.01</c:v>
                </c:pt>
                <c:pt idx="1">
                  <c:v>3610.74</c:v>
                </c:pt>
                <c:pt idx="2">
                  <c:v>3002.03</c:v>
                </c:pt>
                <c:pt idx="3">
                  <c:v>2492.39</c:v>
                </c:pt>
                <c:pt idx="4">
                  <c:v>2131.04</c:v>
                </c:pt>
                <c:pt idx="5">
                  <c:v>1821.71</c:v>
                </c:pt>
                <c:pt idx="6">
                  <c:v>1564.14</c:v>
                </c:pt>
                <c:pt idx="7">
                  <c:v>1414.18</c:v>
                </c:pt>
                <c:pt idx="8">
                  <c:v>1404.78</c:v>
                </c:pt>
                <c:pt idx="9">
                  <c:v>1408.59</c:v>
                </c:pt>
                <c:pt idx="10">
                  <c:v>1423.67</c:v>
                </c:pt>
                <c:pt idx="11">
                  <c:v>1456.86</c:v>
                </c:pt>
                <c:pt idx="12">
                  <c:v>1499.61</c:v>
                </c:pt>
                <c:pt idx="13">
                  <c:v>1600.13</c:v>
                </c:pt>
                <c:pt idx="14">
                  <c:v>1667.47</c:v>
                </c:pt>
                <c:pt idx="15">
                  <c:v>1231.7</c:v>
                </c:pt>
                <c:pt idx="16">
                  <c:v>1078.97</c:v>
                </c:pt>
                <c:pt idx="17">
                  <c:v>1026.03</c:v>
                </c:pt>
              </c:numCache>
            </c:numRef>
          </c:val>
        </c:ser>
        <c:ser>
          <c:idx val="4"/>
          <c:order val="4"/>
          <c:tx>
            <c:strRef>
              <c:f>'corei7-mountain-data'!$F$1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'corei7-mountain-data'!$F$2:$F$19</c:f>
              <c:numCache>
                <c:formatCode>General</c:formatCode>
                <c:ptCount val="18"/>
                <c:pt idx="0">
                  <c:v>4642.47</c:v>
                </c:pt>
                <c:pt idx="1">
                  <c:v>4583.8</c:v>
                </c:pt>
                <c:pt idx="2">
                  <c:v>4074.93</c:v>
                </c:pt>
                <c:pt idx="3">
                  <c:v>3557.51</c:v>
                </c:pt>
                <c:pt idx="4">
                  <c:v>3337.59</c:v>
                </c:pt>
                <c:pt idx="5">
                  <c:v>2898.78</c:v>
                </c:pt>
                <c:pt idx="6">
                  <c:v>2535.22</c:v>
                </c:pt>
                <c:pt idx="7">
                  <c:v>2248.83</c:v>
                </c:pt>
                <c:pt idx="8">
                  <c:v>2227.41</c:v>
                </c:pt>
                <c:pt idx="9">
                  <c:v>2203.98</c:v>
                </c:pt>
                <c:pt idx="10">
                  <c:v>2187.29</c:v>
                </c:pt>
                <c:pt idx="11">
                  <c:v>2164.18</c:v>
                </c:pt>
                <c:pt idx="12">
                  <c:v>2156.96</c:v>
                </c:pt>
                <c:pt idx="13">
                  <c:v>2148.52</c:v>
                </c:pt>
                <c:pt idx="14">
                  <c:v>2146.83</c:v>
                </c:pt>
                <c:pt idx="15">
                  <c:v>2131.36</c:v>
                </c:pt>
                <c:pt idx="16">
                  <c:v>2038.29</c:v>
                </c:pt>
                <c:pt idx="17">
                  <c:v>2060.87</c:v>
                </c:pt>
              </c:numCache>
            </c:numRef>
          </c:val>
        </c:ser>
        <c:ser>
          <c:idx val="5"/>
          <c:order val="5"/>
          <c:tx>
            <c:strRef>
              <c:f>'corei7-mountain-data'!$G$1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'corei7-mountain-data'!$G$2:$G$19</c:f>
              <c:numCache>
                <c:formatCode>General</c:formatCode>
                <c:ptCount val="18"/>
                <c:pt idx="0">
                  <c:v>4674.06</c:v>
                </c:pt>
                <c:pt idx="1">
                  <c:v>4659.06</c:v>
                </c:pt>
                <c:pt idx="2">
                  <c:v>4153.1</c:v>
                </c:pt>
                <c:pt idx="3">
                  <c:v>4016.4</c:v>
                </c:pt>
                <c:pt idx="4">
                  <c:v>3540.78</c:v>
                </c:pt>
                <c:pt idx="5">
                  <c:v>3027.05</c:v>
                </c:pt>
                <c:pt idx="6">
                  <c:v>2625.06</c:v>
                </c:pt>
                <c:pt idx="7">
                  <c:v>2321.73</c:v>
                </c:pt>
                <c:pt idx="8">
                  <c:v>2306.4</c:v>
                </c:pt>
                <c:pt idx="9">
                  <c:v>2292.86</c:v>
                </c:pt>
                <c:pt idx="10">
                  <c:v>2282.38</c:v>
                </c:pt>
                <c:pt idx="11">
                  <c:v>2270.35</c:v>
                </c:pt>
                <c:pt idx="12">
                  <c:v>2264.14</c:v>
                </c:pt>
                <c:pt idx="13">
                  <c:v>2259.8</c:v>
                </c:pt>
                <c:pt idx="14">
                  <c:v>2260.46</c:v>
                </c:pt>
                <c:pt idx="15">
                  <c:v>2261.54</c:v>
                </c:pt>
                <c:pt idx="16">
                  <c:v>2224.92</c:v>
                </c:pt>
                <c:pt idx="17">
                  <c:v>2431.58</c:v>
                </c:pt>
              </c:numCache>
            </c:numRef>
          </c:val>
        </c:ser>
        <c:ser>
          <c:idx val="6"/>
          <c:order val="6"/>
          <c:tx>
            <c:strRef>
              <c:f>'corei7-mountain-data'!$H$1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'corei7-mountain-data'!$H$2:$H$19</c:f>
              <c:numCache>
                <c:formatCode>General</c:formatCode>
                <c:ptCount val="18"/>
                <c:pt idx="0">
                  <c:v>4673.77</c:v>
                </c:pt>
                <c:pt idx="1">
                  <c:v>4656.98</c:v>
                </c:pt>
                <c:pt idx="2">
                  <c:v>4156.32</c:v>
                </c:pt>
                <c:pt idx="3">
                  <c:v>4012.65</c:v>
                </c:pt>
                <c:pt idx="4">
                  <c:v>3535.85</c:v>
                </c:pt>
                <c:pt idx="5">
                  <c:v>3021.82</c:v>
                </c:pt>
                <c:pt idx="6">
                  <c:v>2623.08</c:v>
                </c:pt>
                <c:pt idx="7">
                  <c:v>2318.19</c:v>
                </c:pt>
                <c:pt idx="8">
                  <c:v>2303.72</c:v>
                </c:pt>
                <c:pt idx="9">
                  <c:v>2291.55</c:v>
                </c:pt>
                <c:pt idx="10">
                  <c:v>2280.42</c:v>
                </c:pt>
                <c:pt idx="11">
                  <c:v>2270.24</c:v>
                </c:pt>
                <c:pt idx="12">
                  <c:v>2264.82</c:v>
                </c:pt>
                <c:pt idx="13">
                  <c:v>2261.86</c:v>
                </c:pt>
                <c:pt idx="14">
                  <c:v>2261.31</c:v>
                </c:pt>
                <c:pt idx="15">
                  <c:v>2271.41</c:v>
                </c:pt>
                <c:pt idx="16">
                  <c:v>2237.27</c:v>
                </c:pt>
                <c:pt idx="17">
                  <c:v>2432.74</c:v>
                </c:pt>
              </c:numCache>
            </c:numRef>
          </c:val>
        </c:ser>
        <c:ser>
          <c:idx val="7"/>
          <c:order val="7"/>
          <c:tx>
            <c:strRef>
              <c:f>'corei7-mountain-data'!$I$1</c:f>
              <c:strCache>
                <c:ptCount val="1"/>
                <c:pt idx="0">
                  <c:v>512K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'corei7-mountain-data'!$I$2:$I$19</c:f>
              <c:numCache>
                <c:formatCode>General</c:formatCode>
                <c:ptCount val="18"/>
                <c:pt idx="0">
                  <c:v>4673.0</c:v>
                </c:pt>
                <c:pt idx="1">
                  <c:v>4658.05</c:v>
                </c:pt>
                <c:pt idx="2">
                  <c:v>4267.3</c:v>
                </c:pt>
                <c:pt idx="3">
                  <c:v>4052.55</c:v>
                </c:pt>
                <c:pt idx="4">
                  <c:v>3730.88</c:v>
                </c:pt>
                <c:pt idx="5">
                  <c:v>3236.67</c:v>
                </c:pt>
                <c:pt idx="6">
                  <c:v>2839.93</c:v>
                </c:pt>
                <c:pt idx="7">
                  <c:v>2527.15</c:v>
                </c:pt>
                <c:pt idx="8">
                  <c:v>2513.25</c:v>
                </c:pt>
                <c:pt idx="9">
                  <c:v>2503.12</c:v>
                </c:pt>
                <c:pt idx="10">
                  <c:v>2494.19</c:v>
                </c:pt>
                <c:pt idx="11">
                  <c:v>2517.44</c:v>
                </c:pt>
                <c:pt idx="12">
                  <c:v>2523.1</c:v>
                </c:pt>
                <c:pt idx="13">
                  <c:v>2551.67</c:v>
                </c:pt>
                <c:pt idx="14">
                  <c:v>2555.53</c:v>
                </c:pt>
                <c:pt idx="15">
                  <c:v>2477.41</c:v>
                </c:pt>
                <c:pt idx="16">
                  <c:v>2420.17</c:v>
                </c:pt>
                <c:pt idx="17">
                  <c:v>2590.64</c:v>
                </c:pt>
              </c:numCache>
            </c:numRef>
          </c:val>
        </c:ser>
        <c:ser>
          <c:idx val="8"/>
          <c:order val="8"/>
          <c:tx>
            <c:strRef>
              <c:f>'corei7-mountain-data'!$J$1</c:f>
              <c:strCache>
                <c:ptCount val="1"/>
                <c:pt idx="0">
                  <c:v>256K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'corei7-mountain-data'!$J$2:$J$19</c:f>
              <c:numCache>
                <c:formatCode>General</c:formatCode>
                <c:ptCount val="18"/>
                <c:pt idx="0">
                  <c:v>4672.31</c:v>
                </c:pt>
                <c:pt idx="1">
                  <c:v>4645.58</c:v>
                </c:pt>
                <c:pt idx="2">
                  <c:v>4300.1</c:v>
                </c:pt>
                <c:pt idx="3">
                  <c:v>4091.3</c:v>
                </c:pt>
                <c:pt idx="4">
                  <c:v>3890.2</c:v>
                </c:pt>
                <c:pt idx="5">
                  <c:v>3175.38</c:v>
                </c:pt>
                <c:pt idx="6">
                  <c:v>2748.26</c:v>
                </c:pt>
                <c:pt idx="7">
                  <c:v>2351.27</c:v>
                </c:pt>
                <c:pt idx="8">
                  <c:v>2518.38</c:v>
                </c:pt>
                <c:pt idx="9">
                  <c:v>2627.49</c:v>
                </c:pt>
                <c:pt idx="10">
                  <c:v>2644.71</c:v>
                </c:pt>
                <c:pt idx="11">
                  <c:v>2646.45</c:v>
                </c:pt>
                <c:pt idx="12">
                  <c:v>2690.79</c:v>
                </c:pt>
                <c:pt idx="13">
                  <c:v>2715.46</c:v>
                </c:pt>
                <c:pt idx="14">
                  <c:v>2762.7</c:v>
                </c:pt>
                <c:pt idx="15">
                  <c:v>2445.48</c:v>
                </c:pt>
                <c:pt idx="16">
                  <c:v>2440.11</c:v>
                </c:pt>
                <c:pt idx="17">
                  <c:v>2560.87</c:v>
                </c:pt>
              </c:numCache>
            </c:numRef>
          </c:val>
        </c:ser>
        <c:ser>
          <c:idx val="9"/>
          <c:order val="9"/>
          <c:tx>
            <c:strRef>
              <c:f>'corei7-mountain-data'!$K$1</c:f>
              <c:strCache>
                <c:ptCount val="1"/>
                <c:pt idx="0">
                  <c:v>128K</c:v>
                </c:pt>
              </c:strCache>
            </c:strRef>
          </c:tx>
          <c:spPr>
            <a:solidFill>
              <a:srgbClr val="F2088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'corei7-mountain-data'!$K$2:$K$19</c:f>
              <c:numCache>
                <c:formatCode>General</c:formatCode>
                <c:ptCount val="18"/>
                <c:pt idx="0">
                  <c:v>4669.89</c:v>
                </c:pt>
                <c:pt idx="1">
                  <c:v>4661.44</c:v>
                </c:pt>
                <c:pt idx="2">
                  <c:v>4661.75</c:v>
                </c:pt>
                <c:pt idx="3">
                  <c:v>4570.55</c:v>
                </c:pt>
                <c:pt idx="4">
                  <c:v>4453.42</c:v>
                </c:pt>
                <c:pt idx="5">
                  <c:v>4070.1</c:v>
                </c:pt>
                <c:pt idx="6">
                  <c:v>3626.17</c:v>
                </c:pt>
                <c:pt idx="7">
                  <c:v>2349.05</c:v>
                </c:pt>
                <c:pt idx="8">
                  <c:v>3332.47</c:v>
                </c:pt>
                <c:pt idx="9">
                  <c:v>3318.78</c:v>
                </c:pt>
                <c:pt idx="10">
                  <c:v>3328.21</c:v>
                </c:pt>
                <c:pt idx="11">
                  <c:v>3312.1</c:v>
                </c:pt>
                <c:pt idx="12">
                  <c:v>3351.75</c:v>
                </c:pt>
                <c:pt idx="13">
                  <c:v>3197.56</c:v>
                </c:pt>
                <c:pt idx="14">
                  <c:v>3342.59</c:v>
                </c:pt>
                <c:pt idx="15">
                  <c:v>3330.51</c:v>
                </c:pt>
                <c:pt idx="16">
                  <c:v>3335.4</c:v>
                </c:pt>
                <c:pt idx="17">
                  <c:v>3374.9</c:v>
                </c:pt>
              </c:numCache>
            </c:numRef>
          </c:val>
        </c:ser>
        <c:ser>
          <c:idx val="10"/>
          <c:order val="10"/>
          <c:tx>
            <c:strRef>
              <c:f>'corei7-mountain-data'!$L$1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'corei7-mountain-data'!$L$2:$L$19</c:f>
              <c:numCache>
                <c:formatCode>General</c:formatCode>
                <c:ptCount val="18"/>
                <c:pt idx="0">
                  <c:v>4664.69</c:v>
                </c:pt>
                <c:pt idx="1">
                  <c:v>4647.96</c:v>
                </c:pt>
                <c:pt idx="2">
                  <c:v>4646.51</c:v>
                </c:pt>
                <c:pt idx="3">
                  <c:v>4575.1</c:v>
                </c:pt>
                <c:pt idx="4">
                  <c:v>4473.68</c:v>
                </c:pt>
                <c:pt idx="5">
                  <c:v>4218.51</c:v>
                </c:pt>
                <c:pt idx="6">
                  <c:v>3642.61</c:v>
                </c:pt>
                <c:pt idx="7">
                  <c:v>3334.78</c:v>
                </c:pt>
                <c:pt idx="8">
                  <c:v>3395.82</c:v>
                </c:pt>
                <c:pt idx="9">
                  <c:v>3398.0</c:v>
                </c:pt>
                <c:pt idx="10">
                  <c:v>3403.08</c:v>
                </c:pt>
                <c:pt idx="11">
                  <c:v>3411.87</c:v>
                </c:pt>
                <c:pt idx="12">
                  <c:v>3395.99</c:v>
                </c:pt>
                <c:pt idx="13">
                  <c:v>3299.01</c:v>
                </c:pt>
                <c:pt idx="14">
                  <c:v>4287.45</c:v>
                </c:pt>
                <c:pt idx="15">
                  <c:v>3416.74</c:v>
                </c:pt>
                <c:pt idx="16">
                  <c:v>3389.13</c:v>
                </c:pt>
                <c:pt idx="17">
                  <c:v>3374.16</c:v>
                </c:pt>
              </c:numCache>
            </c:numRef>
          </c:val>
        </c:ser>
        <c:ser>
          <c:idx val="11"/>
          <c:order val="11"/>
          <c:tx>
            <c:strRef>
              <c:f>'corei7-mountain-data'!$M$1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ABEA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'corei7-mountain-data'!$M$2:$M$19</c:f>
              <c:numCache>
                <c:formatCode>General</c:formatCode>
                <c:ptCount val="18"/>
                <c:pt idx="0">
                  <c:v>4654.62</c:v>
                </c:pt>
                <c:pt idx="1">
                  <c:v>4624.5</c:v>
                </c:pt>
                <c:pt idx="2">
                  <c:v>4631.69</c:v>
                </c:pt>
                <c:pt idx="3">
                  <c:v>4615.62</c:v>
                </c:pt>
                <c:pt idx="4">
                  <c:v>4600.39</c:v>
                </c:pt>
                <c:pt idx="5">
                  <c:v>4585.6</c:v>
                </c:pt>
                <c:pt idx="6">
                  <c:v>4572.8</c:v>
                </c:pt>
                <c:pt idx="7">
                  <c:v>4809.1</c:v>
                </c:pt>
                <c:pt idx="8">
                  <c:v>4803.13</c:v>
                </c:pt>
                <c:pt idx="9">
                  <c:v>4789.7</c:v>
                </c:pt>
                <c:pt idx="10">
                  <c:v>4790.97</c:v>
                </c:pt>
                <c:pt idx="11">
                  <c:v>4784.65</c:v>
                </c:pt>
                <c:pt idx="12">
                  <c:v>4754.23</c:v>
                </c:pt>
                <c:pt idx="13">
                  <c:v>4768.54</c:v>
                </c:pt>
                <c:pt idx="14">
                  <c:v>4750.25</c:v>
                </c:pt>
                <c:pt idx="15">
                  <c:v>4742.01</c:v>
                </c:pt>
                <c:pt idx="16">
                  <c:v>6545.16</c:v>
                </c:pt>
                <c:pt idx="17">
                  <c:v>6408.41</c:v>
                </c:pt>
              </c:numCache>
            </c:numRef>
          </c:val>
        </c:ser>
        <c:ser>
          <c:idx val="12"/>
          <c:order val="12"/>
          <c:tx>
            <c:strRef>
              <c:f>'corei7-mountain-data'!$N$1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'corei7-mountain-data'!$N$2:$N$19</c:f>
              <c:numCache>
                <c:formatCode>General</c:formatCode>
                <c:ptCount val="18"/>
                <c:pt idx="0">
                  <c:v>4635.05</c:v>
                </c:pt>
                <c:pt idx="1">
                  <c:v>4575.14</c:v>
                </c:pt>
                <c:pt idx="2">
                  <c:v>4577.76</c:v>
                </c:pt>
                <c:pt idx="3">
                  <c:v>4797.16</c:v>
                </c:pt>
                <c:pt idx="4">
                  <c:v>4781.06</c:v>
                </c:pt>
                <c:pt idx="5">
                  <c:v>4773.37</c:v>
                </c:pt>
                <c:pt idx="6">
                  <c:v>4756.19</c:v>
                </c:pt>
                <c:pt idx="7">
                  <c:v>4729.65</c:v>
                </c:pt>
                <c:pt idx="8">
                  <c:v>4701.3</c:v>
                </c:pt>
                <c:pt idx="9">
                  <c:v>4716.39</c:v>
                </c:pt>
                <c:pt idx="10">
                  <c:v>4668.13</c:v>
                </c:pt>
                <c:pt idx="11">
                  <c:v>4653.51</c:v>
                </c:pt>
                <c:pt idx="12">
                  <c:v>4678.67</c:v>
                </c:pt>
                <c:pt idx="13">
                  <c:v>4620.23</c:v>
                </c:pt>
                <c:pt idx="14">
                  <c:v>4621.49</c:v>
                </c:pt>
                <c:pt idx="15">
                  <c:v>6529.52</c:v>
                </c:pt>
                <c:pt idx="16">
                  <c:v>6398.15</c:v>
                </c:pt>
                <c:pt idx="17">
                  <c:v>6122.8</c:v>
                </c:pt>
              </c:numCache>
            </c:numRef>
          </c:val>
        </c:ser>
        <c:ser>
          <c:idx val="13"/>
          <c:order val="13"/>
          <c:tx>
            <c:strRef>
              <c:f>'corei7-mountain-data'!$O$1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'corei7-mountain-data'!$O$2:$O$19</c:f>
              <c:numCache>
                <c:formatCode>General</c:formatCode>
                <c:ptCount val="18"/>
                <c:pt idx="0">
                  <c:v>4599.95</c:v>
                </c:pt>
                <c:pt idx="1">
                  <c:v>4702.56</c:v>
                </c:pt>
                <c:pt idx="2">
                  <c:v>4771.36</c:v>
                </c:pt>
                <c:pt idx="3">
                  <c:v>4725.95</c:v>
                </c:pt>
                <c:pt idx="4">
                  <c:v>4709.61</c:v>
                </c:pt>
                <c:pt idx="5">
                  <c:v>4646.91</c:v>
                </c:pt>
                <c:pt idx="6">
                  <c:v>4613.58</c:v>
                </c:pt>
                <c:pt idx="7">
                  <c:v>6534.86</c:v>
                </c:pt>
                <c:pt idx="8">
                  <c:v>6513.84</c:v>
                </c:pt>
                <c:pt idx="9">
                  <c:v>6498.25</c:v>
                </c:pt>
                <c:pt idx="10">
                  <c:v>6479.32</c:v>
                </c:pt>
                <c:pt idx="11">
                  <c:v>6460.77</c:v>
                </c:pt>
                <c:pt idx="12">
                  <c:v>6443.44</c:v>
                </c:pt>
                <c:pt idx="13">
                  <c:v>6427.61</c:v>
                </c:pt>
                <c:pt idx="14">
                  <c:v>6408.2</c:v>
                </c:pt>
                <c:pt idx="15">
                  <c:v>6396.54</c:v>
                </c:pt>
                <c:pt idx="16">
                  <c:v>6118.69</c:v>
                </c:pt>
                <c:pt idx="17">
                  <c:v>5642.81</c:v>
                </c:pt>
              </c:numCache>
            </c:numRef>
          </c:val>
        </c:ser>
        <c:ser>
          <c:idx val="14"/>
          <c:order val="14"/>
          <c:tx>
            <c:strRef>
              <c:f>'corei7-mountain-data'!$P$1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'corei7-mountain-data'!$P$2:$P$19</c:f>
              <c:numCache>
                <c:formatCode>General</c:formatCode>
                <c:ptCount val="18"/>
                <c:pt idx="0">
                  <c:v>4764.2</c:v>
                </c:pt>
                <c:pt idx="1">
                  <c:v>4607.45</c:v>
                </c:pt>
                <c:pt idx="2">
                  <c:v>4617.86</c:v>
                </c:pt>
                <c:pt idx="3">
                  <c:v>6502.49</c:v>
                </c:pt>
                <c:pt idx="4">
                  <c:v>6466.17</c:v>
                </c:pt>
                <c:pt idx="5">
                  <c:v>6432.81</c:v>
                </c:pt>
                <c:pt idx="6">
                  <c:v>6397.26</c:v>
                </c:pt>
                <c:pt idx="7">
                  <c:v>6369.39</c:v>
                </c:pt>
                <c:pt idx="8">
                  <c:v>6328.29</c:v>
                </c:pt>
                <c:pt idx="9">
                  <c:v>6299.45</c:v>
                </c:pt>
                <c:pt idx="10">
                  <c:v>6259.01</c:v>
                </c:pt>
                <c:pt idx="11">
                  <c:v>6225.06</c:v>
                </c:pt>
                <c:pt idx="12">
                  <c:v>6193.75</c:v>
                </c:pt>
                <c:pt idx="13">
                  <c:v>6159.03</c:v>
                </c:pt>
                <c:pt idx="14">
                  <c:v>6127.24</c:v>
                </c:pt>
                <c:pt idx="15">
                  <c:v>6097.52</c:v>
                </c:pt>
                <c:pt idx="16">
                  <c:v>5623.45</c:v>
                </c:pt>
                <c:pt idx="17">
                  <c:v>4861.38</c:v>
                </c:pt>
              </c:numCache>
            </c:numRef>
          </c:val>
        </c:ser>
        <c:ser>
          <c:idx val="15"/>
          <c:order val="15"/>
          <c:tx>
            <c:strRef>
              <c:f>'corei7-mountain-data'!$Q$1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'corei7-mountain-data'!$Q$2:$Q$19</c:f>
              <c:numCache>
                <c:formatCode>General</c:formatCode>
                <c:ptCount val="18"/>
                <c:pt idx="0">
                  <c:v>4754.15</c:v>
                </c:pt>
                <c:pt idx="1">
                  <c:v>6086.11</c:v>
                </c:pt>
                <c:pt idx="2">
                  <c:v>6301.73</c:v>
                </c:pt>
                <c:pt idx="3">
                  <c:v>6261.46</c:v>
                </c:pt>
                <c:pt idx="4">
                  <c:v>6188.41</c:v>
                </c:pt>
                <c:pt idx="5">
                  <c:v>6115.06</c:v>
                </c:pt>
                <c:pt idx="6">
                  <c:v>6075.11</c:v>
                </c:pt>
                <c:pt idx="7">
                  <c:v>6013.17</c:v>
                </c:pt>
                <c:pt idx="8">
                  <c:v>5923.29</c:v>
                </c:pt>
                <c:pt idx="9">
                  <c:v>5870.21</c:v>
                </c:pt>
                <c:pt idx="10">
                  <c:v>5803.26</c:v>
                </c:pt>
                <c:pt idx="11">
                  <c:v>5754.86</c:v>
                </c:pt>
                <c:pt idx="12">
                  <c:v>5679.31</c:v>
                </c:pt>
                <c:pt idx="13">
                  <c:v>5629.01</c:v>
                </c:pt>
                <c:pt idx="14">
                  <c:v>5580.53</c:v>
                </c:pt>
                <c:pt idx="15">
                  <c:v>5541.86</c:v>
                </c:pt>
                <c:pt idx="16">
                  <c:v>4799.63</c:v>
                </c:pt>
                <c:pt idx="17">
                  <c:v>4639.2</c:v>
                </c:pt>
              </c:numCache>
            </c:numRef>
          </c:val>
        </c:ser>
        <c:bandFmts/>
        <c:axId val="1801579704"/>
        <c:axId val="1799675432"/>
        <c:axId val="1799667800"/>
      </c:surface3DChart>
      <c:catAx>
        <c:axId val="1801579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76470588235294"/>
              <c:y val="0.8270799347471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9675432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1799675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 throughput (MB/s)</a:t>
                </a:r>
              </a:p>
            </c:rich>
          </c:tx>
          <c:layout>
            <c:manualLayout>
              <c:xMode val="edge"/>
              <c:yMode val="edge"/>
              <c:x val="0.0943396226415094"/>
              <c:y val="0.2267536704730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1579704"/>
        <c:crosses val="autoZero"/>
        <c:crossBetween val="between"/>
      </c:valAx>
      <c:serAx>
        <c:axId val="1799667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Size (bytes)</a:t>
                </a:r>
              </a:p>
            </c:rich>
          </c:tx>
          <c:layout>
            <c:manualLayout>
              <c:xMode val="edge"/>
              <c:yMode val="edge"/>
              <c:x val="0.771365149833518"/>
              <c:y val="0.81566068515497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9675432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0.11535</cdr:y>
    </cdr:from>
    <cdr:to>
      <cdr:x>0.34455</cdr:x>
      <cdr:y>0.33671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438400" y="660400"/>
          <a:ext cx="520700" cy="1295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0.58306</cdr:x>
      <cdr:y>0.64165</cdr:y>
    </cdr:from>
    <cdr:to>
      <cdr:x>0.71032</cdr:x>
      <cdr:y>0.75911</cdr:y>
    </cdr:to>
    <cdr:sp macro="" textlink="">
      <cdr:nvSpPr>
        <cdr:cNvPr id="103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03834" y="3746500"/>
          <a:ext cx="1092166" cy="6858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0.6125</cdr:x>
      <cdr:y>0.0555</cdr:y>
    </cdr:from>
    <cdr:to>
      <cdr:x>0.66225</cdr:x>
      <cdr:y>0.1135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7908" y="30653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L1</a:t>
          </a:r>
        </a:p>
      </cdr:txBody>
    </cdr:sp>
  </cdr:relSizeAnchor>
  <cdr:relSizeAnchor xmlns:cdr="http://schemas.openxmlformats.org/drawingml/2006/chartDrawing">
    <cdr:from>
      <cdr:x>0.54975</cdr:x>
      <cdr:y>0.3695</cdr:y>
    </cdr:from>
    <cdr:to>
      <cdr:x>0.5985</cdr:x>
      <cdr:y>0.4275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9386" y="2154526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L2</a:t>
          </a:r>
        </a:p>
      </cdr:txBody>
    </cdr:sp>
  </cdr:relSizeAnchor>
  <cdr:relSizeAnchor xmlns:cdr="http://schemas.openxmlformats.org/drawingml/2006/chartDrawing">
    <cdr:from>
      <cdr:x>0.44025</cdr:x>
      <cdr:y>0.7175</cdr:y>
    </cdr:from>
    <cdr:to>
      <cdr:x>0.51575</cdr:x>
      <cdr:y>0.7765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673" y="4189357"/>
          <a:ext cx="637215" cy="3707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Mem</a:t>
          </a:r>
        </a:p>
      </cdr:txBody>
    </cdr:sp>
  </cdr:relSizeAnchor>
  <cdr:relSizeAnchor xmlns:cdr="http://schemas.openxmlformats.org/drawingml/2006/chartDrawing">
    <cdr:from>
      <cdr:x>0.47575</cdr:x>
      <cdr:y>0.49675</cdr:y>
    </cdr:from>
    <cdr:to>
      <cdr:x>0.52575</cdr:x>
      <cdr:y>0.555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8607" y="289021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L3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0.29397</cdr:x>
      <cdr:y>0.08155</cdr:y>
    </cdr:from>
    <cdr:to>
      <cdr:x>0.40334</cdr:x>
      <cdr:y>0.14298</cdr:y>
    </cdr:to>
    <cdr:sp macro="" textlink="">
      <cdr:nvSpPr>
        <cdr:cNvPr id="1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3544" y="457209"/>
          <a:ext cx="947198" cy="3834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copyij</a:t>
          </a:r>
        </a:p>
      </cdr:txBody>
    </cdr:sp>
  </cdr:relSizeAnchor>
  <cdr:relSizeAnchor xmlns:cdr="http://schemas.openxmlformats.org/drawingml/2006/chartDrawing">
    <cdr:from>
      <cdr:x>0.64594</cdr:x>
      <cdr:y>0.61078</cdr:y>
    </cdr:from>
    <cdr:to>
      <cdr:x>0.75556</cdr:x>
      <cdr:y>0.67146</cdr:y>
    </cdr:to>
    <cdr:sp macro="" textlink="">
      <cdr:nvSpPr>
        <cdr:cNvPr id="1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1289" y="3560403"/>
          <a:ext cx="955781" cy="3791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copyji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0.00593</cdr:x>
      <cdr:y>0.00871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is that </a:t>
            </a:r>
            <a:r>
              <a:rPr lang="en-US" dirty="0" err="1" smtClean="0"/>
              <a:t>memcpy</a:t>
            </a:r>
            <a:r>
              <a:rPr lang="en-US" dirty="0" smtClean="0"/>
              <a:t> has</a:t>
            </a:r>
            <a:r>
              <a:rPr lang="en-US" baseline="0" dirty="0" smtClean="0"/>
              <a:t> argument of type </a:t>
            </a:r>
            <a:r>
              <a:rPr lang="en-US" baseline="0" dirty="0" err="1" smtClean="0"/>
              <a:t>size_t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2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GCC Extended assembly syntax</a:t>
            </a:r>
          </a:p>
          <a:p>
            <a:pPr>
              <a:spcBef>
                <a:spcPts val="425"/>
              </a:spcBef>
            </a:pPr>
            <a:r>
              <a:rPr lang="en-US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asm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( assembler syntax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output operands /*optional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input operands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list of clobbered registers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);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sc373spring2012@googlegroups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</a:t>
            </a:r>
            <a:r>
              <a:rPr lang="en-US" sz="360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CMU </a:t>
            </a:r>
            <a:r>
              <a:rPr lang="en-US" sz="36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Aug. 24, 2010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Randy Bryant and Dave O’Hallaron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Reality #2: </a:t>
            </a:r>
            <a:br>
              <a:rPr lang="en-US" smtClean="0"/>
            </a:br>
            <a:r>
              <a:rPr lang="en-US" smtClean="0"/>
              <a:t>You’ve Got to Know Assembly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Chances are, you’ll never write programs in assembly</a:t>
            </a:r>
          </a:p>
          <a:p>
            <a:pPr lvl="1"/>
            <a:r>
              <a:rPr lang="en-US" smtClean="0"/>
              <a:t>Compilers are much better &amp; more patient than you are</a:t>
            </a:r>
          </a:p>
          <a:p>
            <a:r>
              <a:rPr lang="en-US" smtClean="0"/>
              <a:t>But: Understanding assembly is key to machine-level execution model</a:t>
            </a:r>
          </a:p>
          <a:p>
            <a:pPr lvl="1"/>
            <a:r>
              <a:rPr lang="en-US" smtClean="0"/>
              <a:t>Behavior of programs in presence of bugs</a:t>
            </a:r>
          </a:p>
          <a:p>
            <a:pPr lvl="2"/>
            <a:r>
              <a:rPr lang="en-US" smtClean="0"/>
              <a:t>High-level language models break down</a:t>
            </a:r>
          </a:p>
          <a:p>
            <a:pPr lvl="1"/>
            <a:r>
              <a:rPr lang="en-US" smtClean="0"/>
              <a:t>Tuning program performance</a:t>
            </a:r>
          </a:p>
          <a:p>
            <a:pPr lvl="2"/>
            <a:r>
              <a:rPr lang="en-US" smtClean="0"/>
              <a:t>Understand optimizations done / not done by the compiler</a:t>
            </a:r>
          </a:p>
          <a:p>
            <a:pPr lvl="2"/>
            <a:r>
              <a:rPr lang="en-US" smtClean="0"/>
              <a:t>Understanding sources of program inefficiency</a:t>
            </a:r>
          </a:p>
          <a:p>
            <a:pPr lvl="1"/>
            <a:r>
              <a:rPr lang="en-US" smtClean="0"/>
              <a:t>Implementing system software</a:t>
            </a:r>
          </a:p>
          <a:p>
            <a:pPr lvl="2"/>
            <a:r>
              <a:rPr lang="en-US" smtClean="0"/>
              <a:t>Compiler has machine code as target</a:t>
            </a:r>
          </a:p>
          <a:p>
            <a:pPr lvl="2"/>
            <a:r>
              <a:rPr lang="en-US" smtClean="0"/>
              <a:t>Operating systems must manage process state</a:t>
            </a:r>
          </a:p>
          <a:p>
            <a:pPr lvl="1"/>
            <a:r>
              <a:rPr lang="en-US" smtClean="0"/>
              <a:t>Creating / fighting malware</a:t>
            </a:r>
          </a:p>
          <a:p>
            <a:pPr lvl="2"/>
            <a:r>
              <a:rPr lang="en-US" smtClean="0"/>
              <a:t>x86 assembly is the language of choice!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Assembly Code Example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Time Stamp Counter</a:t>
            </a:r>
          </a:p>
          <a:p>
            <a:pPr marL="552450" lvl="1"/>
            <a:r>
              <a:rPr lang="en-US"/>
              <a:t>Special 64-bit register in Intel-compatible machines</a:t>
            </a:r>
          </a:p>
          <a:p>
            <a:pPr marL="552450" lvl="1"/>
            <a:r>
              <a:rPr lang="en-US"/>
              <a:t>Incremented every clock cycle</a:t>
            </a:r>
          </a:p>
          <a:p>
            <a:pPr marL="552450" lvl="1"/>
            <a:r>
              <a:rPr lang="en-US"/>
              <a:t>Read with rdtsc instruction</a:t>
            </a:r>
          </a:p>
          <a:p>
            <a:r>
              <a:rPr lang="en-US"/>
              <a:t>Application</a:t>
            </a:r>
          </a:p>
          <a:p>
            <a:pPr marL="552450" lvl="1"/>
            <a:r>
              <a:rPr lang="en-US"/>
              <a:t>Measure time (in clock cycles) required by procedure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709613" y="4114800"/>
            <a:ext cx="5753100" cy="14732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printf("P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required 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clock cycles\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Code to Read Counter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Write small amount of assembly code using GCC’s asm facility</a:t>
            </a:r>
          </a:p>
          <a:p>
            <a:r>
              <a:rPr lang="en-US"/>
              <a:t>Inserts assembly code into machine code generated by compiler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774700" y="2819400"/>
            <a:ext cx="7670800" cy="3606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cyc_hi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cyc_lo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Set *hi and *lo to the high and low order bits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of the cycle counter.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access_counter(unsigned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*hi, unsigned *lo)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asm("rdtsc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%%edx,%0;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%%eax,%1"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(*hi),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(*lo)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edx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eax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smtClean="0"/>
              <a:t>Great Reality #3: Memory Matters</a:t>
            </a:r>
            <a:br>
              <a:rPr lang="en-US" smtClean="0"/>
            </a:br>
            <a:r>
              <a:rPr lang="en-US" sz="2900" smtClean="0"/>
              <a:t>Random Access Memory Is an Unphysical Abstraction</a:t>
            </a:r>
            <a:endParaRPr lang="en-US" sz="29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smtClean="0"/>
          </a:p>
          <a:p>
            <a:r>
              <a:rPr lang="en-US" smtClean="0"/>
              <a:t>Memory is not unbounded</a:t>
            </a:r>
          </a:p>
          <a:p>
            <a:pPr marL="552450" lvl="1"/>
            <a:r>
              <a:rPr lang="en-US" smtClean="0"/>
              <a:t>It must be allocated and managed</a:t>
            </a:r>
          </a:p>
          <a:p>
            <a:pPr marL="552450" lvl="1"/>
            <a:r>
              <a:rPr lang="en-US" smtClean="0"/>
              <a:t>Many applications are memory dominated</a:t>
            </a:r>
          </a:p>
          <a:p>
            <a:r>
              <a:rPr lang="en-US" smtClean="0"/>
              <a:t>Memory referencing bugs especially pernicious</a:t>
            </a:r>
          </a:p>
          <a:p>
            <a:pPr marL="552450" lvl="1"/>
            <a:r>
              <a:rPr lang="en-US" smtClean="0"/>
              <a:t>Effects are distant in both time and space</a:t>
            </a:r>
          </a:p>
          <a:p>
            <a:r>
              <a:rPr lang="en-US" smtClean="0"/>
              <a:t>Memory performance is not uniform</a:t>
            </a:r>
          </a:p>
          <a:p>
            <a:pPr marL="552450" lvl="1"/>
            <a:r>
              <a:rPr lang="en-US" smtClean="0"/>
              <a:t>Cache and virtual memory effects can greatly affect program performance</a:t>
            </a:r>
          </a:p>
          <a:p>
            <a:pPr marL="552450" lvl="1"/>
            <a:r>
              <a:rPr lang="en-US" smtClean="0"/>
              <a:t>Adapting program to characteristics of memory system can lead to major speed improvements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0800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48006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marL="552450" lvl="1"/>
            <a:r>
              <a:rPr lang="en-US" dirty="0"/>
              <a:t>Program in Java, Ruby or ML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/>
              <a:t>Hierarchical memory organization</a:t>
            </a:r>
          </a:p>
          <a:p>
            <a:r>
              <a:rPr lang="en-US"/>
              <a:t>Performance depends on access patterns</a:t>
            </a:r>
          </a:p>
          <a:p>
            <a:pPr marL="552450" lvl="1"/>
            <a:r>
              <a:rPr lang="en-US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copyji(int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copyij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i,j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][j] =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4" name="Rectangle 10"/>
          <p:cNvSpPr>
            <a:spLocks/>
          </p:cNvSpPr>
          <p:nvPr/>
        </p:nvSpPr>
        <p:spPr bwMode="auto">
          <a:xfrm>
            <a:off x="5318125" y="3886200"/>
            <a:ext cx="3716338" cy="1371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 times slower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(Pentium 4)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Mountain</a:t>
            </a:r>
          </a:p>
        </p:txBody>
      </p:sp>
      <p:graphicFrame>
        <p:nvGraphicFramePr>
          <p:cNvPr id="1661" name="Chart 1660"/>
          <p:cNvGraphicFramePr>
            <a:graphicFrameLocks noGrp="1"/>
          </p:cNvGraphicFramePr>
          <p:nvPr/>
        </p:nvGraphicFramePr>
        <p:xfrm>
          <a:off x="0" y="10287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2" name="Rectangle 1661"/>
          <p:cNvSpPr>
            <a:spLocks noChangeArrowheads="1"/>
          </p:cNvSpPr>
          <p:nvPr/>
        </p:nvSpPr>
        <p:spPr bwMode="auto">
          <a:xfrm>
            <a:off x="7315200" y="533400"/>
            <a:ext cx="1752600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Intel Core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i7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32 KB L1 </a:t>
            </a:r>
            <a:r>
              <a:rPr lang="en-US" sz="1400" b="0" i="0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256 </a:t>
            </a: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KB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L2 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8 MB L3 cache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dirty="0"/>
              <a:t>Great Reality #4: There’s more to performance than asymptotic </a:t>
            </a:r>
            <a:r>
              <a:rPr lang="en-US" sz="4000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dirty="0"/>
              <a:t>Constant factors matter too!</a:t>
            </a:r>
          </a:p>
          <a:p>
            <a:r>
              <a:rPr lang="en-US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Course theme</a:t>
            </a:r>
          </a:p>
          <a:p>
            <a:r>
              <a:rPr lang="en-US" smtClean="0"/>
              <a:t>Five realities</a:t>
            </a:r>
          </a:p>
          <a:p>
            <a:r>
              <a:rPr lang="en-US" smtClean="0"/>
              <a:t>How the course fits into the CS/ECE curriculum</a:t>
            </a:r>
          </a:p>
          <a:p>
            <a:r>
              <a:rPr lang="en-US" smtClean="0"/>
              <a:t>Logistics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 Matrix Multiplication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448300"/>
            <a:ext cx="8382000" cy="1384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/>
              <a:t>Standard desktop computer, vendor compiler, using optimization flags</a:t>
            </a:r>
          </a:p>
          <a:p>
            <a:pPr>
              <a:spcBef>
                <a:spcPts val="538"/>
              </a:spcBef>
            </a:pPr>
            <a:r>
              <a:rPr lang="en-US" sz="2100"/>
              <a:t>Both implementations have </a:t>
            </a:r>
            <a:r>
              <a:rPr lang="en-US" sz="2100">
                <a:solidFill>
                  <a:srgbClr val="A40800"/>
                </a:solidFill>
              </a:rPr>
              <a:t>exactly</a:t>
            </a:r>
            <a:r>
              <a:rPr lang="en-US" sz="2100"/>
              <a:t> the same operations count (2n</a:t>
            </a:r>
            <a:r>
              <a:rPr lang="en-US" sz="2100" baseline="32000"/>
              <a:t>3</a:t>
            </a:r>
            <a:r>
              <a:rPr lang="en-US" sz="2100"/>
              <a:t>)</a:t>
            </a:r>
          </a:p>
          <a:p>
            <a:pPr>
              <a:spcBef>
                <a:spcPts val="538"/>
              </a:spcBef>
            </a:pPr>
            <a:r>
              <a:rPr lang="en-US" sz="2100">
                <a:solidFill>
                  <a:srgbClr val="A40800"/>
                </a:solidFill>
              </a:rPr>
              <a:t>What is going on?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379413" y="1327150"/>
          <a:ext cx="821055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hart" r:id="rId3" imgW="11534720" imgH="5923890" progId="MSGraph.Chart.8">
                  <p:embed/>
                </p:oleObj>
              </mc:Choice>
              <mc:Fallback>
                <p:oleObj name="Chart" r:id="rId3" imgW="11534720" imgH="5923890" progId="MSGraph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327150"/>
                        <a:ext cx="8210550" cy="421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41350" y="1146175"/>
            <a:ext cx="7835900" cy="584200"/>
            <a:chOff x="0" y="0"/>
            <a:chExt cx="4936" cy="368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4936" cy="368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 (double precision)</a:t>
              </a:r>
              <a:endParaRPr lang="en-US" sz="14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4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02063" y="2300288"/>
            <a:ext cx="928687" cy="2451100"/>
            <a:chOff x="0" y="0"/>
            <a:chExt cx="584" cy="1544"/>
          </a:xfrm>
        </p:grpSpPr>
        <p:sp>
          <p:nvSpPr>
            <p:cNvPr id="24585" name="AutoShape 9"/>
            <p:cNvSpPr>
              <a:spLocks/>
            </p:cNvSpPr>
            <p:nvPr/>
          </p:nvSpPr>
          <p:spPr bwMode="auto">
            <a:xfrm>
              <a:off x="0" y="0"/>
              <a:ext cx="584" cy="154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  <a:moveTo>
                    <a:pt x="0" y="4320"/>
                  </a:moveTo>
                </a:path>
              </a:pathLst>
            </a:custGeom>
            <a:solidFill>
              <a:srgbClr val="808080"/>
            </a:solidFill>
            <a:ln w="508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122" y="656"/>
              <a:ext cx="340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  <a:sym typeface="Arial Narrow" charset="0"/>
                </a:rPr>
                <a:t>160x</a:t>
              </a:r>
            </a:p>
          </p:txBody>
        </p:sp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1717675" y="4375150"/>
            <a:ext cx="1868488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F5F5F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Triple loop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91125" y="2405063"/>
            <a:ext cx="3416300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Best code (K. Goto)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MMM Plot: Analysis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227013" y="1397000"/>
          <a:ext cx="84963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hart" r:id="rId3" imgW="11936508" imgH="6173239" progId="MSGraph.Chart.8">
                  <p:embed/>
                </p:oleObj>
              </mc:Choice>
              <mc:Fallback>
                <p:oleObj name="Chart" r:id="rId3" imgW="11936508" imgH="6173239" progId="MSGraph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397000"/>
                        <a:ext cx="8496300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92125" y="1227138"/>
            <a:ext cx="6934200" cy="1308100"/>
            <a:chOff x="0" y="0"/>
            <a:chExt cx="4368" cy="824"/>
          </a:xfrm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4368" cy="824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x Core 2 Duo 3 GHz</a:t>
              </a:r>
              <a:endParaRPr lang="en-US" sz="1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600" b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</a:p>
          </p:txBody>
        </p:sp>
      </p:grpSp>
      <p:sp>
        <p:nvSpPr>
          <p:cNvPr id="25607" name="Rectangle 7"/>
          <p:cNvSpPr>
            <a:spLocks/>
          </p:cNvSpPr>
          <p:nvPr/>
        </p:nvSpPr>
        <p:spPr bwMode="auto">
          <a:xfrm>
            <a:off x="3089275" y="4870450"/>
            <a:ext cx="4360863" cy="2921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325"/>
              </a:spcBef>
            </a:pPr>
            <a:r>
              <a:rPr lang="en-US" sz="1400">
                <a:solidFill>
                  <a:srgbClr val="5F5F5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Memory hierarchy and other optimizations: 20x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327400" y="4422775"/>
            <a:ext cx="2706688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EA6966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Vector instructions: 4x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995488" y="3135313"/>
            <a:ext cx="2395537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CC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Multiple threads: 4x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11188" y="5715000"/>
            <a:ext cx="8242300" cy="1054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Reason for 20x: Blocking or tiling, loop unrolling, array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scalarization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, instruction scheduling, search to find best choice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Effect: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fewer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register spills,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L1/L2 cache misses,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and TLB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misses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68400"/>
          </a:xfrm>
          <a:ln/>
        </p:spPr>
        <p:txBody>
          <a:bodyPr/>
          <a:lstStyle/>
          <a:p>
            <a:pPr marL="119063" indent="-119063"/>
            <a:r>
              <a:rPr lang="en-US"/>
              <a:t>Great Reality #5:</a:t>
            </a:r>
            <a:br>
              <a:rPr lang="en-US"/>
            </a:br>
            <a:r>
              <a:rPr lang="en-US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/>
              <a:t>They need to get data in and out</a:t>
            </a:r>
          </a:p>
          <a:p>
            <a:pPr marL="552450" lvl="1"/>
            <a:r>
              <a:rPr lang="en-US"/>
              <a:t>I/O system critical to program reliability and performance</a:t>
            </a:r>
          </a:p>
          <a:p>
            <a:endParaRPr lang="en-US"/>
          </a:p>
          <a:p>
            <a:r>
              <a:rPr lang="en-US"/>
              <a:t>They communicate with each other over networks</a:t>
            </a:r>
          </a:p>
          <a:p>
            <a:pPr marL="552450" lvl="1"/>
            <a:r>
              <a:rPr lang="en-US"/>
              <a:t>Many system-level issues arise in presence of network</a:t>
            </a:r>
          </a:p>
          <a:p>
            <a:pPr marL="838200" lvl="2"/>
            <a:r>
              <a:rPr lang="en-US"/>
              <a:t>Concurrent operations by autonomous processes</a:t>
            </a:r>
          </a:p>
          <a:p>
            <a:pPr marL="838200" lvl="2"/>
            <a:r>
              <a:rPr lang="en-US"/>
              <a:t>Coping with unreliable media</a:t>
            </a:r>
          </a:p>
          <a:p>
            <a:pPr marL="838200" lvl="2"/>
            <a:r>
              <a:rPr lang="en-US"/>
              <a:t>Cross platform compatibility</a:t>
            </a:r>
          </a:p>
          <a:p>
            <a:pPr marL="838200" lvl="2"/>
            <a:r>
              <a:rPr lang="en-US"/>
              <a:t>Complex performance issues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6731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Intro to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Graphics /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Scientific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Mobile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373/374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383</a:t>
            </a:r>
            <a:endParaRPr lang="en-US" sz="2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Perspective (Cont.)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Our Course is Programmer-Centric</a:t>
            </a:r>
          </a:p>
          <a:p>
            <a:pPr lvl="1"/>
            <a:r>
              <a:rPr lang="en-US" smtClean="0"/>
              <a:t>Purpose is to show how by knowing more about the underlying system, one can be more effective as a programmer</a:t>
            </a:r>
          </a:p>
          <a:p>
            <a:pPr lvl="1"/>
            <a:r>
              <a:rPr lang="en-US" smtClean="0"/>
              <a:t>Enable you to</a:t>
            </a:r>
          </a:p>
          <a:p>
            <a:pPr lvl="2"/>
            <a:r>
              <a:rPr lang="en-US" smtClean="0"/>
              <a:t>Write programs that are more reliable and efficient</a:t>
            </a:r>
          </a:p>
          <a:p>
            <a:pPr lvl="2"/>
            <a:r>
              <a:rPr lang="en-US" smtClean="0"/>
              <a:t>Incorporate features that require hooks into OS</a:t>
            </a:r>
          </a:p>
          <a:p>
            <a:pPr lvl="3"/>
            <a:r>
              <a:rPr lang="en-US" smtClean="0"/>
              <a:t>E.g., concurrency, signal handlers</a:t>
            </a:r>
          </a:p>
          <a:p>
            <a:pPr lvl="1"/>
            <a:r>
              <a:rPr lang="en-US" smtClean="0"/>
              <a:t>Not just a course for dedicated hackers</a:t>
            </a:r>
          </a:p>
          <a:p>
            <a:pPr lvl="2"/>
            <a:r>
              <a:rPr lang="en-US" smtClean="0"/>
              <a:t>We bring out the hidden hacker in everyone</a:t>
            </a:r>
          </a:p>
          <a:p>
            <a:pPr lvl="1"/>
            <a:r>
              <a:rPr lang="en-US" smtClean="0"/>
              <a:t>Cover material in this course that you won’t see elsewhere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19050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35100"/>
            <a:ext cx="1828800" cy="2298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0833" y="21971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3810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Randal E. Bryant and David R. </a:t>
            </a:r>
            <a:r>
              <a:rPr lang="en-US" dirty="0" err="1" smtClean="0"/>
              <a:t>O’Hallaron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“Computer Systems: A Programmer’s Perspective, Second Edition” (CS:APP2e), Prentice Hall, 2011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csapp.cs.cmu.edu</a:t>
            </a:r>
            <a:endParaRPr lang="en-US" dirty="0" smtClean="0"/>
          </a:p>
          <a:p>
            <a:pPr lvl="1"/>
            <a:r>
              <a:rPr lang="en-US" dirty="0" smtClean="0"/>
              <a:t>This book really matters for the course!</a:t>
            </a:r>
          </a:p>
          <a:p>
            <a:pPr lvl="2"/>
            <a:r>
              <a:rPr lang="en-US" dirty="0" smtClean="0"/>
              <a:t>How to solve labs</a:t>
            </a:r>
          </a:p>
          <a:p>
            <a:pPr lvl="2"/>
            <a:r>
              <a:rPr lang="en-US" dirty="0" smtClean="0"/>
              <a:t>Practice problems typical of exam problems</a:t>
            </a:r>
          </a:p>
          <a:p>
            <a:endParaRPr lang="en-US" dirty="0" smtClean="0"/>
          </a:p>
          <a:p>
            <a:r>
              <a:rPr lang="en-US" dirty="0" smtClean="0"/>
              <a:t>Adam Hoover, </a:t>
            </a:r>
          </a:p>
          <a:p>
            <a:pPr lvl="1"/>
            <a:r>
              <a:rPr lang="en-US" dirty="0" smtClean="0"/>
              <a:t>“System Programming with C and Unix”, Addison-Wesley, 2009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</a:t>
            </a:r>
            <a:r>
              <a:rPr lang="en-US" dirty="0" smtClean="0"/>
              <a:t>concepts</a:t>
            </a:r>
            <a:endParaRPr lang="en-US" dirty="0"/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(3)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/>
              <a:t>2</a:t>
            </a:r>
            <a:r>
              <a:rPr lang="en-US" dirty="0" smtClean="0"/>
              <a:t>-3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(midterm </a:t>
            </a:r>
            <a:r>
              <a:rPr lang="en-US" dirty="0"/>
              <a:t>+ final)</a:t>
            </a:r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Class Web </a:t>
            </a:r>
            <a:r>
              <a:rPr lang="en-US" dirty="0" smtClean="0"/>
              <a:t>Page: </a:t>
            </a:r>
            <a:r>
              <a:rPr lang="en-US" b="1" dirty="0" smtClean="0">
                <a:solidFill>
                  <a:srgbClr val="FF0000"/>
                </a:solidFill>
              </a:rPr>
              <a:t>http://www.cs.cmu.edu/~213</a:t>
            </a:r>
          </a:p>
          <a:p>
            <a:pPr marL="552450"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/>
          </a:p>
          <a:p>
            <a:r>
              <a:rPr lang="en-US" dirty="0"/>
              <a:t>Message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We won’t be using Blackboard for the course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Theme:</a:t>
            </a:r>
            <a:br>
              <a:rPr lang="en-US" dirty="0" smtClean="0"/>
            </a:br>
            <a:r>
              <a:rPr lang="en-US" dirty="0" smtClean="0"/>
              <a:t>Abstraction Is Good But Don’t Forget Reality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dirty="0" smtClean="0"/>
              <a:t>Useful outcomes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csc373spring2012@googlegroups.com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</a:t>
            </a:r>
          </a:p>
          <a:p>
            <a:pPr marL="38100" indent="0">
              <a:buNone/>
            </a:pPr>
            <a:endParaRPr lang="en-US" dirty="0" smtClean="0"/>
          </a:p>
          <a:p>
            <a:pPr marL="292100"/>
            <a:r>
              <a:rPr lang="en-US" dirty="0" smtClean="0"/>
              <a:t>1:1 Appointments</a:t>
            </a:r>
          </a:p>
          <a:p>
            <a:pPr marL="552450" lvl="1"/>
            <a:r>
              <a:rPr lang="en-US" dirty="0" smtClean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/>
              <a:t>Policies: Assignments (Labs) And 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/>
              <a:t>Assignments due at 11:59pm on Tues or Thurs evening</a:t>
            </a:r>
          </a:p>
          <a:p>
            <a:pPr marL="552450" lvl="1"/>
            <a:r>
              <a:rPr lang="en-US" dirty="0"/>
              <a:t>Electronic </a:t>
            </a:r>
            <a:r>
              <a:rPr lang="en-US" dirty="0" err="1"/>
              <a:t>handins</a:t>
            </a:r>
            <a:r>
              <a:rPr lang="en-US" dirty="0"/>
              <a:t> using </a:t>
            </a:r>
            <a:r>
              <a:rPr lang="en-US" dirty="0" err="1"/>
              <a:t>Autolab</a:t>
            </a:r>
            <a:r>
              <a:rPr lang="en-US" dirty="0"/>
              <a:t> (no exceptions!)</a:t>
            </a:r>
          </a:p>
          <a:p>
            <a:r>
              <a:rPr lang="en-US" dirty="0"/>
              <a:t>Conflict exams, other irreducible conflicts</a:t>
            </a:r>
          </a:p>
          <a:p>
            <a:pPr marL="552450" lvl="1"/>
            <a:r>
              <a:rPr lang="en-US" dirty="0"/>
              <a:t>OK, but must make PRIOR arrangements with Prof.</a:t>
            </a:r>
            <a:r>
              <a:rPr lang="en-US" dirty="0" smtClean="0"/>
              <a:t> </a:t>
            </a:r>
            <a:r>
              <a:rPr lang="en-US" dirty="0" err="1" smtClean="0"/>
              <a:t>O’Hallaron</a:t>
            </a:r>
            <a:endParaRPr lang="en-US" dirty="0" smtClean="0"/>
          </a:p>
          <a:p>
            <a:pPr marL="552450" lvl="1"/>
            <a:r>
              <a:rPr lang="en-US" dirty="0"/>
              <a:t>Notifying us well ahead of time shows maturity and makes us like you more (and thus to work harder to help you out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your</a:t>
            </a:r>
            <a:r>
              <a:rPr lang="en-US" dirty="0"/>
              <a:t> problem)</a:t>
            </a:r>
          </a:p>
          <a:p>
            <a:r>
              <a:rPr lang="en-US" dirty="0"/>
              <a:t>Appealing grades</a:t>
            </a:r>
          </a:p>
          <a:p>
            <a:pPr marL="552450" lvl="1"/>
            <a:r>
              <a:rPr lang="en-US" dirty="0"/>
              <a:t>Within 7 days of completion of grading</a:t>
            </a:r>
          </a:p>
          <a:p>
            <a:pPr marL="838200" lvl="2"/>
            <a:r>
              <a:rPr lang="en-US" dirty="0"/>
              <a:t>Following procedure described in syllabus</a:t>
            </a:r>
          </a:p>
          <a:p>
            <a:pPr marL="552450" lvl="1"/>
            <a:r>
              <a:rPr lang="en-US" dirty="0"/>
              <a:t>Labs: Email to the staff mailing list</a:t>
            </a:r>
          </a:p>
          <a:p>
            <a:pPr marL="552450" lvl="1"/>
            <a:r>
              <a:rPr lang="en-US" dirty="0"/>
              <a:t>Exams: Talk to Prof.</a:t>
            </a:r>
            <a:r>
              <a:rPr lang="en-US" dirty="0" smtClean="0"/>
              <a:t> </a:t>
            </a:r>
            <a:r>
              <a:rPr lang="en-US" dirty="0" err="1" smtClean="0"/>
              <a:t>O’Hallaron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6794500" cy="5435600"/>
          </a:xfrm>
          <a:ln/>
        </p:spPr>
        <p:txBody>
          <a:bodyPr/>
          <a:lstStyle/>
          <a:p>
            <a:r>
              <a:rPr lang="en-US" dirty="0"/>
              <a:t>Labs will </a:t>
            </a:r>
            <a:r>
              <a:rPr lang="en-US" dirty="0" smtClean="0"/>
              <a:t>use </a:t>
            </a:r>
            <a:r>
              <a:rPr lang="en-US" b="1" dirty="0" smtClean="0">
                <a:solidFill>
                  <a:srgbClr val="FF0000"/>
                </a:solidFill>
              </a:rPr>
              <a:t>riely373.cdm.depaul.edu </a:t>
            </a:r>
            <a:endParaRPr lang="en-US" dirty="0" smtClean="0"/>
          </a:p>
          <a:p>
            <a:pPr marL="552450" lvl="1"/>
            <a:r>
              <a:rPr lang="en-US" dirty="0" smtClean="0"/>
              <a:t>Ubuntu server (10.4)</a:t>
            </a:r>
          </a:p>
          <a:p>
            <a:pPr marL="552450" lvl="1"/>
            <a:r>
              <a:rPr lang="en-US" dirty="0" smtClean="0"/>
              <a:t>Login with the first three letters of your last name</a:t>
            </a:r>
          </a:p>
          <a:p>
            <a:pPr marL="552450" lvl="1"/>
            <a:r>
              <a:rPr lang="en-US" dirty="0" smtClean="0"/>
              <a:t>Password is your </a:t>
            </a:r>
            <a:r>
              <a:rPr lang="en-US" dirty="0" err="1" smtClean="0"/>
              <a:t>depaul</a:t>
            </a:r>
            <a:r>
              <a:rPr lang="en-US" dirty="0" smtClean="0"/>
              <a:t> id #</a:t>
            </a:r>
          </a:p>
          <a:p>
            <a:pPr marL="552450" lvl="1"/>
            <a:r>
              <a:rPr lang="en-US" dirty="0" smtClean="0"/>
              <a:t>You can change your password using the </a:t>
            </a:r>
            <a:r>
              <a:rPr lang="en-US" dirty="0" err="1" smtClean="0"/>
              <a:t>unix</a:t>
            </a:r>
            <a:r>
              <a:rPr lang="en-US" dirty="0" smtClean="0"/>
              <a:t> command “</a:t>
            </a:r>
            <a:r>
              <a:rPr lang="en-US" dirty="0" err="1" smtClean="0"/>
              <a:t>passwd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3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course</a:t>
            </a:r>
          </a:p>
          <a:p>
            <a:pPr marL="552450" lvl="1"/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 grace day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 smtClean="0">
              <a:solidFill>
                <a:srgbClr val="FF00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 smtClean="0"/>
              <a:t>day(s</a:t>
            </a:r>
            <a:r>
              <a:rPr lang="en-US" dirty="0" smtClean="0"/>
              <a:t>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20%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Cheating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looking at, or supplying a file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Copying code from previous course or from elsewhere on WWW</a:t>
            </a:r>
          </a:p>
          <a:p>
            <a:pPr lvl="2"/>
            <a:r>
              <a:rPr lang="en-US" dirty="0" smtClean="0"/>
              <a:t>Only allowed to use code we supply, or from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r>
              <a:rPr lang="en-US" dirty="0" smtClean="0"/>
              <a:t>Penalty for cheating:</a:t>
            </a:r>
          </a:p>
          <a:p>
            <a:pPr lvl="1"/>
            <a:r>
              <a:rPr lang="en-US" dirty="0" smtClean="0"/>
              <a:t>Removal from course with failing grade</a:t>
            </a:r>
          </a:p>
          <a:p>
            <a:pPr lvl="1"/>
            <a:r>
              <a:rPr lang="en-US" dirty="0" smtClean="0"/>
              <a:t>Permanent mark on your record</a:t>
            </a:r>
          </a:p>
          <a:p>
            <a:r>
              <a:rPr lang="en-US" dirty="0" smtClean="0"/>
              <a:t>Detection of cheating:</a:t>
            </a:r>
          </a:p>
          <a:p>
            <a:pPr lvl="1"/>
            <a:r>
              <a:rPr lang="en-US" dirty="0" smtClean="0"/>
              <a:t>We do check </a:t>
            </a:r>
          </a:p>
          <a:p>
            <a:pPr lvl="1"/>
            <a:r>
              <a:rPr lang="en-US" dirty="0" smtClean="0"/>
              <a:t>Our tools for doing this are much better than most cheaters think!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Laptops: permitted</a:t>
            </a:r>
          </a:p>
          <a:p>
            <a:endParaRPr lang="en-US"/>
          </a:p>
          <a:p>
            <a:r>
              <a:rPr lang="en-US"/>
              <a:t>Electronic communications: </a:t>
            </a:r>
            <a:r>
              <a:rPr lang="en-US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/>
          </a:p>
          <a:p>
            <a:pPr marL="552450" lvl="1"/>
            <a:r>
              <a:rPr lang="en-US"/>
              <a:t>No email, instant messaging, cell phone calls, etc</a:t>
            </a:r>
          </a:p>
          <a:p>
            <a:endParaRPr lang="en-US"/>
          </a:p>
          <a:p>
            <a:r>
              <a:rPr lang="en-US"/>
              <a:t>Presence in lectures, recitations: voluntary, recommended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Exams (50%): </a:t>
            </a:r>
            <a:r>
              <a:rPr lang="en-US" dirty="0"/>
              <a:t>weighted</a:t>
            </a:r>
            <a:r>
              <a:rPr lang="en-US" dirty="0" smtClean="0"/>
              <a:t> 12.5%, 12.5%, 25% (final)</a:t>
            </a:r>
          </a:p>
          <a:p>
            <a:endParaRPr lang="en-US" dirty="0" smtClean="0"/>
          </a:p>
          <a:p>
            <a:r>
              <a:rPr lang="en-US" dirty="0" smtClean="0"/>
              <a:t>Labs (50%): </a:t>
            </a:r>
            <a:r>
              <a:rPr lang="en-US" dirty="0"/>
              <a:t>weighted according to </a:t>
            </a:r>
            <a:r>
              <a:rPr lang="en-US" dirty="0" smtClean="0"/>
              <a:t>effort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CSC373: Programs </a:t>
            </a:r>
            <a:r>
              <a:rPr lang="en-US" dirty="0"/>
              <a:t>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</a:t>
            </a:r>
            <a:r>
              <a:rPr lang="en-US" dirty="0" err="1"/>
              <a:t>datalab</a:t>
            </a:r>
            <a:r>
              <a:rPr lang="en-US" dirty="0"/>
              <a:t>): Manipulating bits</a:t>
            </a:r>
          </a:p>
          <a:p>
            <a:pPr marL="552450" lvl="1"/>
            <a:r>
              <a:rPr lang="en-US" dirty="0"/>
              <a:t>L2 (</a:t>
            </a:r>
            <a:r>
              <a:rPr lang="en-US" dirty="0" err="1"/>
              <a:t>bomblab</a:t>
            </a:r>
            <a:r>
              <a:rPr lang="en-US" dirty="0"/>
              <a:t>): Defusing a binary bomb</a:t>
            </a:r>
          </a:p>
          <a:p>
            <a:pPr marL="552450" lvl="1"/>
            <a:r>
              <a:rPr lang="en-US" dirty="0"/>
              <a:t>L3 (</a:t>
            </a:r>
            <a:r>
              <a:rPr lang="en-US" dirty="0" err="1"/>
              <a:t>buflab</a:t>
            </a:r>
            <a:r>
              <a:rPr lang="en-US" dirty="0"/>
              <a:t>): Hacking a buffer bomb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CSC373/374 The </a:t>
            </a:r>
            <a:r>
              <a:rPr lang="en-US" dirty="0"/>
              <a:t>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</a:t>
            </a:r>
            <a:r>
              <a:rPr lang="en-US" dirty="0" err="1" smtClean="0"/>
              <a:t>cachelab</a:t>
            </a:r>
            <a:r>
              <a:rPr lang="en-US" dirty="0" smtClean="0"/>
              <a:t>): Building a cache simulator and optimizing for locality.</a:t>
            </a:r>
          </a:p>
          <a:p>
            <a:pPr marL="838200" lvl="2"/>
            <a:r>
              <a:rPr lang="en-US" dirty="0" smtClean="0"/>
              <a:t>Learn how to exploit locality in your programs.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CSC373/374 Performance</a:t>
            </a: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  <a:p>
            <a:r>
              <a:rPr lang="en-US"/>
              <a:t>Topics</a:t>
            </a:r>
          </a:p>
          <a:p>
            <a:pPr marL="552450" lvl="1"/>
            <a:r>
              <a:rPr lang="en-US"/>
              <a:t>Co-optimization (control and data), measuring time on a computer</a:t>
            </a:r>
          </a:p>
          <a:p>
            <a:pPr marL="552450" lvl="1"/>
            <a:r>
              <a:rPr lang="en-US"/>
              <a:t>Includes aspects of architecture, compilers, and OS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Great Reality #1: </a:t>
            </a:r>
            <a:br>
              <a:rPr lang="en-US" dirty="0"/>
            </a:br>
            <a:r>
              <a:rPr lang="en-US" dirty="0" err="1"/>
              <a:t>Ints</a:t>
            </a:r>
            <a:r>
              <a:rPr lang="en-US" dirty="0"/>
              <a:t> are not Integers, Floats are not </a:t>
            </a:r>
            <a:r>
              <a:rPr lang="en-US" dirty="0" err="1"/>
              <a:t>Reals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Example 1: Is x</a:t>
            </a:r>
            <a:r>
              <a:rPr lang="en-US" baseline="32000" dirty="0"/>
              <a:t>2</a:t>
            </a:r>
            <a:r>
              <a:rPr lang="en-US" dirty="0"/>
              <a:t> ≥ 0?</a:t>
            </a:r>
          </a:p>
          <a:p>
            <a:r>
              <a:rPr lang="en-US" dirty="0" smtClean="0"/>
              <a:t>Example </a:t>
            </a:r>
            <a:r>
              <a:rPr lang="en-US" dirty="0"/>
              <a:t>2: Is (x + y) + z  =  x + (y + z</a:t>
            </a:r>
            <a:r>
              <a:rPr lang="en-US" dirty="0" smtClean="0"/>
              <a:t>)</a:t>
            </a: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  <p:extLst>
      <p:ext uri="{BB962C8B-B14F-4D97-AF65-F5344CB8AC3E}">
        <p14:creationId xmlns:p14="http://schemas.microsoft.com/office/powerpoint/2010/main" val="268688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CSC374 Exceptional  </a:t>
            </a:r>
            <a:r>
              <a:rPr lang="en-US" dirty="0"/>
              <a:t>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proclab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puzzles using processes and signals. 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 CSC374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systems programming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 CSC374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Each lab has a well-defined goal such as solving a puzzle or winning a contest</a:t>
            </a:r>
          </a:p>
          <a:p>
            <a:endParaRPr lang="en-US"/>
          </a:p>
          <a:p>
            <a:r>
              <a:rPr lang="en-US"/>
              <a:t>Doing the lab should result in new skills and concepts</a:t>
            </a:r>
          </a:p>
          <a:p>
            <a:endParaRPr lang="en-US"/>
          </a:p>
          <a:p>
            <a:r>
              <a:rPr lang="en-US"/>
              <a:t>We try to use competition in a fun and healthy way</a:t>
            </a:r>
          </a:p>
          <a:p>
            <a:pPr marL="552450" lvl="1"/>
            <a:r>
              <a:rPr lang="en-US"/>
              <a:t>Set a reasonable threshold for full credit</a:t>
            </a:r>
          </a:p>
          <a:p>
            <a:pPr marL="552450" lvl="1"/>
            <a:r>
              <a:rPr lang="en-US"/>
              <a:t>Post intermediate results (anonymized) on Web page for glory!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Autolab Web Service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are provided by the </a:t>
            </a:r>
            <a:r>
              <a:rPr lang="en-US" dirty="0" err="1"/>
              <a:t>Autolab</a:t>
            </a:r>
            <a:r>
              <a:rPr lang="en-US" dirty="0"/>
              <a:t> system</a:t>
            </a:r>
          </a:p>
          <a:p>
            <a:pPr marL="552450" lvl="1"/>
            <a:r>
              <a:rPr lang="en-US" dirty="0" err="1"/>
              <a:t>Autograding</a:t>
            </a:r>
            <a:r>
              <a:rPr lang="en-US" dirty="0" smtClean="0"/>
              <a:t> system </a:t>
            </a:r>
            <a:r>
              <a:rPr lang="en-US" dirty="0"/>
              <a:t>developed</a:t>
            </a:r>
            <a:r>
              <a:rPr lang="en-US" dirty="0" smtClean="0"/>
              <a:t> by Hunter </a:t>
            </a:r>
            <a:r>
              <a:rPr lang="en-US" dirty="0" err="1" smtClean="0"/>
              <a:t>Pitelka</a:t>
            </a:r>
            <a:r>
              <a:rPr lang="en-US" dirty="0" smtClean="0"/>
              <a:t> and Dave </a:t>
            </a:r>
            <a:r>
              <a:rPr lang="en-US" dirty="0" err="1"/>
              <a:t>O’Hallaron</a:t>
            </a:r>
            <a:endParaRPr lang="en-US" dirty="0" smtClean="0"/>
          </a:p>
          <a:p>
            <a:pPr marL="552450" lvl="1"/>
            <a:r>
              <a:rPr lang="en-US" dirty="0" smtClean="0"/>
              <a:t>Using transient </a:t>
            </a:r>
            <a:r>
              <a:rPr lang="en-US" dirty="0" err="1" smtClean="0"/>
              <a:t>VMs</a:t>
            </a:r>
            <a:r>
              <a:rPr lang="en-US" dirty="0" smtClean="0"/>
              <a:t> on-demand to </a:t>
            </a:r>
            <a:r>
              <a:rPr lang="en-US" dirty="0" err="1" smtClean="0"/>
              <a:t>autograde</a:t>
            </a:r>
            <a:r>
              <a:rPr lang="en-US" dirty="0" smtClean="0"/>
              <a:t>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552450" lvl="1"/>
            <a:r>
              <a:rPr lang="en-US" dirty="0" smtClean="0"/>
              <a:t>Beta testing version 2.0 in Fall 2010</a:t>
            </a:r>
          </a:p>
          <a:p>
            <a:pPr marL="552450" lvl="1"/>
            <a:r>
              <a:rPr lang="en-US" dirty="0" smtClean="0"/>
              <a:t>Precursor to worldwide </a:t>
            </a:r>
            <a:r>
              <a:rPr lang="en-US" dirty="0" err="1" smtClean="0"/>
              <a:t>autograding</a:t>
            </a:r>
            <a:r>
              <a:rPr lang="en-US" dirty="0" smtClean="0"/>
              <a:t> system</a:t>
            </a:r>
          </a:p>
          <a:p>
            <a:r>
              <a:rPr lang="en-US" dirty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</a:p>
          <a:p>
            <a:pPr marL="552450" lvl="1"/>
            <a:r>
              <a:rPr lang="en-US" dirty="0"/>
              <a:t>Review lab notes, clarifications</a:t>
            </a:r>
          </a:p>
          <a:p>
            <a:pPr marL="552450" lvl="1"/>
            <a:r>
              <a:rPr lang="en-US" dirty="0"/>
              <a:t>Download the lab materials</a:t>
            </a:r>
          </a:p>
          <a:p>
            <a:pPr marL="552450" lvl="1"/>
            <a:r>
              <a:rPr lang="en-US" dirty="0"/>
              <a:t>Stream </a:t>
            </a:r>
            <a:r>
              <a:rPr lang="en-US" dirty="0" err="1"/>
              <a:t>autoresults</a:t>
            </a:r>
            <a:r>
              <a:rPr lang="en-US" dirty="0"/>
              <a:t> to</a:t>
            </a:r>
            <a:r>
              <a:rPr lang="en-US" dirty="0" smtClean="0"/>
              <a:t> a Web scoreboard as </a:t>
            </a:r>
            <a:r>
              <a:rPr lang="en-US" dirty="0"/>
              <a:t>you work</a:t>
            </a:r>
          </a:p>
          <a:p>
            <a:pPr marL="552450" lvl="1"/>
            <a:r>
              <a:rPr lang="en-US" dirty="0" err="1"/>
              <a:t>Handin</a:t>
            </a:r>
            <a:r>
              <a:rPr lang="en-US" dirty="0"/>
              <a:t> your code for </a:t>
            </a:r>
            <a:r>
              <a:rPr lang="en-US" dirty="0" err="1"/>
              <a:t>autograding</a:t>
            </a:r>
            <a:r>
              <a:rPr lang="en-US" dirty="0"/>
              <a:t> by the </a:t>
            </a:r>
            <a:r>
              <a:rPr lang="en-US" dirty="0" err="1"/>
              <a:t>Autolab</a:t>
            </a:r>
            <a:r>
              <a:rPr lang="en-US" dirty="0"/>
              <a:t> server</a:t>
            </a:r>
          </a:p>
          <a:p>
            <a:pPr marL="552450" lvl="1"/>
            <a:r>
              <a:rPr lang="en-US" dirty="0"/>
              <a:t>View the complete history of your code </a:t>
            </a:r>
            <a:r>
              <a:rPr lang="en-US" dirty="0" err="1"/>
              <a:t>handins</a:t>
            </a:r>
            <a:r>
              <a:rPr lang="en-US" dirty="0"/>
              <a:t>, </a:t>
            </a:r>
            <a:r>
              <a:rPr lang="en-US" dirty="0" err="1"/>
              <a:t>autoresult</a:t>
            </a:r>
            <a:r>
              <a:rPr lang="en-US" dirty="0"/>
              <a:t> submissions, </a:t>
            </a:r>
            <a:r>
              <a:rPr lang="en-US" dirty="0" err="1"/>
              <a:t>autograding</a:t>
            </a:r>
            <a:r>
              <a:rPr lang="en-US" dirty="0"/>
              <a:t> reports, and instructor evaluations</a:t>
            </a:r>
          </a:p>
          <a:p>
            <a:pPr marL="552450" lvl="1"/>
            <a:r>
              <a:rPr lang="en-US" dirty="0"/>
              <a:t>View the class</a:t>
            </a:r>
            <a:r>
              <a:rPr lang="en-US" dirty="0" smtClean="0"/>
              <a:t> scoreboard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Great Reality #1: </a:t>
            </a:r>
            <a:br>
              <a:rPr lang="en-US" dirty="0"/>
            </a:br>
            <a:r>
              <a:rPr lang="en-US" dirty="0" err="1"/>
              <a:t>Ints</a:t>
            </a:r>
            <a:r>
              <a:rPr lang="en-US" dirty="0"/>
              <a:t> are not Integers, Floats are not </a:t>
            </a:r>
            <a:r>
              <a:rPr lang="en-US" dirty="0" err="1"/>
              <a:t>Reals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Example 1: Is x</a:t>
            </a:r>
            <a:r>
              <a:rPr lang="en-US" baseline="32000" dirty="0"/>
              <a:t>2</a:t>
            </a:r>
            <a:r>
              <a:rPr lang="en-US" dirty="0"/>
              <a:t> ≥ 0?</a:t>
            </a:r>
          </a:p>
          <a:p>
            <a:pPr marL="660400" lvl="1" indent="-342900">
              <a:lnSpc>
                <a:spcPct val="50000"/>
              </a:lnSpc>
              <a:spcBef>
                <a:spcPts val="1600"/>
              </a:spcBef>
            </a:pPr>
            <a:r>
              <a:rPr lang="en-US" dirty="0"/>
              <a:t>Float’s: Yes</a:t>
            </a:r>
            <a:r>
              <a:rPr lang="en-US" dirty="0" smtClean="0"/>
              <a:t>!</a:t>
            </a:r>
          </a:p>
          <a:p>
            <a:pPr marL="660400" lvl="1" indent="-342900">
              <a:lnSpc>
                <a:spcPct val="50000"/>
              </a:lnSpc>
              <a:spcBef>
                <a:spcPts val="1600"/>
              </a:spcBef>
            </a:pPr>
            <a:r>
              <a:rPr lang="en-US" dirty="0" err="1" smtClean="0"/>
              <a:t>Int’s</a:t>
            </a:r>
            <a:r>
              <a:rPr lang="en-US" dirty="0"/>
              <a:t>:</a:t>
            </a:r>
          </a:p>
          <a:p>
            <a:pPr marL="977900" lvl="2" indent="-342900"/>
            <a:r>
              <a:rPr lang="en-US" dirty="0" smtClean="0">
                <a:ea typeface="Zapf Dingbats" charset="2"/>
                <a:cs typeface="Zapf Dingbats" charset="2"/>
              </a:rPr>
              <a:t> </a:t>
            </a:r>
            <a:r>
              <a:rPr lang="en-US" dirty="0">
                <a:ea typeface="Zapf Dingbats" charset="2"/>
                <a:cs typeface="Zapf Dingbats" charset="2"/>
              </a:rPr>
              <a:t>40000 * 40000  ➙ 1600000000</a:t>
            </a:r>
            <a:endParaRPr lang="en-US" dirty="0"/>
          </a:p>
          <a:p>
            <a:pPr marL="977900" lvl="2" indent="-342900"/>
            <a:r>
              <a:rPr lang="en-US" dirty="0">
                <a:ea typeface="Zapf Dingbats" charset="2"/>
                <a:cs typeface="Zapf Dingbats" charset="2"/>
              </a:rPr>
              <a:t> 50000 * 50000  ➙ ?</a:t>
            </a:r>
            <a:r>
              <a:rPr lang="en-US" dirty="0" smtClean="0">
                <a:ea typeface="Zapf Dingbats" charset="2"/>
                <a:cs typeface="Zapf Dingbats" charset="2"/>
              </a:rPr>
              <a:t>?</a:t>
            </a:r>
            <a:endParaRPr lang="en-US" dirty="0"/>
          </a:p>
          <a:p>
            <a:r>
              <a:rPr lang="en-US" dirty="0"/>
              <a:t>Example 2: Is (x + y) + z  =  x + (y + z)</a:t>
            </a:r>
            <a:r>
              <a:rPr lang="en-US" dirty="0" smtClean="0"/>
              <a:t>?</a:t>
            </a:r>
            <a:endParaRPr lang="en-US" dirty="0"/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</a:t>
            </a:r>
            <a:r>
              <a:rPr lang="en-US" dirty="0" smtClean="0"/>
              <a:t>!</a:t>
            </a:r>
            <a:endParaRPr lang="en-US" dirty="0"/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4131735" cy="136181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Security Example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508000" y="1270000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(void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445000"/>
            <a:ext cx="8382000" cy="2387600"/>
          </a:xfrm>
          <a:ln/>
        </p:spPr>
        <p:txBody>
          <a:bodyPr/>
          <a:lstStyle/>
          <a:p>
            <a:r>
              <a:rPr lang="en-US"/>
              <a:t>Similar to code found in FreeBSD’s implementation of getpeername</a:t>
            </a:r>
          </a:p>
          <a:p>
            <a:r>
              <a:rPr lang="en-US"/>
              <a:t>There are legions of smart people trying to find vulnerabilities in programs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Typical Usage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08000" y="1329422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(void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8000" y="4445000"/>
            <a:ext cx="4386517" cy="1800493"/>
          </a:xfrm>
          <a:prstGeom prst="rect">
            <a:avLst/>
          </a:prstGeom>
          <a:solidFill>
            <a:srgbClr val="CDF1C5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printf(“%s\n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”,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Malicious Usage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508000" y="4445000"/>
            <a:ext cx="4509648" cy="180049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. . .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508000" y="1270000"/>
            <a:ext cx="8003493" cy="2708433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kbuf[KSIZE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copy_from_kernel(void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memcpy(user_dest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Arithmetic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Pages>0</Pages>
  <Words>3112</Words>
  <Characters>0</Characters>
  <Application>Microsoft Macintosh PowerPoint</Application>
  <PresentationFormat>On-screen Show (4:3)</PresentationFormat>
  <Lines>0</Lines>
  <Paragraphs>550</Paragraphs>
  <Slides>45</Slides>
  <Notes>2</Notes>
  <HiddenSlides>20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Title Slide</vt:lpstr>
      <vt:lpstr>Title and Content</vt:lpstr>
      <vt:lpstr>Title Only</vt:lpstr>
      <vt:lpstr>Chart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Great Reality #1:  Ints are not Integers, Floats are not Reals</vt:lpstr>
      <vt:lpstr>Code Security Example</vt:lpstr>
      <vt:lpstr>Typical Usage</vt:lpstr>
      <vt:lpstr>Malicious Usage</vt:lpstr>
      <vt:lpstr>Computer Arithmetic</vt:lpstr>
      <vt:lpstr>Great Reality #2:  You’ve Got to Know Assembly</vt:lpstr>
      <vt:lpstr>Assembly Code Example</vt:lpstr>
      <vt:lpstr>Code to Read Counter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Memory System Performance Example</vt:lpstr>
      <vt:lpstr>The Memory Mountain</vt:lpstr>
      <vt:lpstr>Great Reality #4: There’s more to performance than asymptotic complexity </vt:lpstr>
      <vt:lpstr>Example Matrix Multiplication</vt:lpstr>
      <vt:lpstr>MMM Plot: Analysis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Getting Help </vt:lpstr>
      <vt:lpstr>Getting Help </vt:lpstr>
      <vt:lpstr>Policies: Assignments (Labs) And Exams</vt:lpstr>
      <vt:lpstr>Facilities</vt:lpstr>
      <vt:lpstr>Timeliness</vt:lpstr>
      <vt:lpstr>Cheating</vt:lpstr>
      <vt:lpstr>Other Rules of the Lecture Hall</vt:lpstr>
      <vt:lpstr>Policies: Grading</vt:lpstr>
      <vt:lpstr>CSC373: Programs and Data</vt:lpstr>
      <vt:lpstr>CSC373/374 The Memory Hierarchy</vt:lpstr>
      <vt:lpstr>CSC373/374 Performance</vt:lpstr>
      <vt:lpstr>CSC374 Exceptional  Control Flow</vt:lpstr>
      <vt:lpstr> CSC374 Virtual Memory</vt:lpstr>
      <vt:lpstr> CSC374 Networking, and Concurrency</vt:lpstr>
      <vt:lpstr>Lab Rationale </vt:lpstr>
      <vt:lpstr>Autolab Web Service </vt:lpstr>
      <vt:lpstr>Welcome and Enjoy!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subject/>
  <dc:creator>Markus Pueschel</dc:creator>
  <cp:keywords/>
  <dc:description>Redesign of slides created by Randal E. Bryant and David R. O'Hallaron</dc:description>
  <cp:lastModifiedBy>James Riely</cp:lastModifiedBy>
  <cp:revision>33</cp:revision>
  <cp:lastPrinted>2010-08-23T15:08:39Z</cp:lastPrinted>
  <dcterms:created xsi:type="dcterms:W3CDTF">2011-01-05T18:04:29Z</dcterms:created>
  <dcterms:modified xsi:type="dcterms:W3CDTF">2012-03-26T23:26:14Z</dcterms:modified>
</cp:coreProperties>
</file>